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6" r:id="rId3"/>
    <p:sldId id="257" r:id="rId4"/>
    <p:sldId id="259" r:id="rId5"/>
    <p:sldId id="287" r:id="rId6"/>
    <p:sldId id="261" r:id="rId7"/>
    <p:sldId id="275" r:id="rId8"/>
    <p:sldId id="285" r:id="rId9"/>
    <p:sldId id="272" r:id="rId10"/>
    <p:sldId id="273" r:id="rId11"/>
    <p:sldId id="274" r:id="rId12"/>
    <p:sldId id="288" r:id="rId13"/>
    <p:sldId id="276" r:id="rId14"/>
    <p:sldId id="286" r:id="rId15"/>
    <p:sldId id="266" r:id="rId16"/>
    <p:sldId id="283" r:id="rId17"/>
    <p:sldId id="289" r:id="rId18"/>
    <p:sldId id="290" r:id="rId19"/>
    <p:sldId id="270" r:id="rId20"/>
    <p:sldId id="284" r:id="rId21"/>
    <p:sldId id="263" r:id="rId22"/>
    <p:sldId id="264" r:id="rId23"/>
    <p:sldId id="26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5854" autoAdjust="0"/>
    <p:restoredTop sz="95788" autoAdjust="0"/>
  </p:normalViewPr>
  <p:slideViewPr>
    <p:cSldViewPr>
      <p:cViewPr varScale="1">
        <p:scale>
          <a:sx n="105" d="100"/>
          <a:sy n="105" d="100"/>
        </p:scale>
        <p:origin x="2400" y="19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9856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4760-EC68-4096-B05C-82BCF93EE297}" type="datetimeFigureOut">
              <a:rPr lang="en-US" smtClean="0"/>
              <a:t>8/16/22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F23F0-4382-4A60-91AC-6DC981116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13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4760-EC68-4096-B05C-82BCF93EE297}" type="datetimeFigureOut">
              <a:rPr lang="en-US" smtClean="0"/>
              <a:t>8/16/22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F23F0-4382-4A60-91AC-6DC981116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9240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4760-EC68-4096-B05C-82BCF93EE297}" type="datetimeFigureOut">
              <a:rPr lang="en-US" smtClean="0"/>
              <a:t>8/16/22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F23F0-4382-4A60-91AC-6DC981116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40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4760-EC68-4096-B05C-82BCF93EE297}" type="datetimeFigureOut">
              <a:rPr lang="en-US" smtClean="0"/>
              <a:t>8/16/22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F23F0-4382-4A60-91AC-6DC981116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647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4760-EC68-4096-B05C-82BCF93EE297}" type="datetimeFigureOut">
              <a:rPr lang="en-US" smtClean="0"/>
              <a:t>8/16/22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F23F0-4382-4A60-91AC-6DC981116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01795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4760-EC68-4096-B05C-82BCF93EE297}" type="datetimeFigureOut">
              <a:rPr lang="en-US" smtClean="0"/>
              <a:t>8/16/22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F23F0-4382-4A60-91AC-6DC981116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944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4760-EC68-4096-B05C-82BCF93EE297}" type="datetimeFigureOut">
              <a:rPr lang="en-US" smtClean="0"/>
              <a:t>8/16/22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F23F0-4382-4A60-91AC-6DC981116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7985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4760-EC68-4096-B05C-82BCF93EE297}" type="datetimeFigureOut">
              <a:rPr lang="en-US" smtClean="0"/>
              <a:t>8/16/22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F23F0-4382-4A60-91AC-6DC981116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386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4760-EC68-4096-B05C-82BCF93EE297}" type="datetimeFigureOut">
              <a:rPr lang="en-US" smtClean="0"/>
              <a:t>8/16/22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F23F0-4382-4A60-91AC-6DC981116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633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4760-EC68-4096-B05C-82BCF93EE297}" type="datetimeFigureOut">
              <a:rPr lang="en-US" smtClean="0"/>
              <a:t>8/16/22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F23F0-4382-4A60-91AC-6DC981116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887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94760-EC68-4096-B05C-82BCF93EE297}" type="datetimeFigureOut">
              <a:rPr lang="en-US" smtClean="0"/>
              <a:t>8/16/22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F23F0-4382-4A60-91AC-6DC981116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827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894760-EC68-4096-B05C-82BCF93EE297}" type="datetimeFigureOut">
              <a:rPr lang="en-US" smtClean="0"/>
              <a:t>8/16/22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F23F0-4382-4A60-91AC-6DC9811161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57167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MV8f0-j7AQ?feature=oembed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emf"/><Relationship Id="rId4" Type="http://schemas.openxmlformats.org/officeDocument/2006/relationships/image" Target="../media/image5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869950"/>
          </a:xfrm>
        </p:spPr>
        <p:txBody>
          <a:bodyPr>
            <a:normAutofit fontScale="90000"/>
          </a:bodyPr>
          <a:lstStyle/>
          <a:p>
            <a:pPr marL="342900" marR="23190" lvl="0" indent="-342900">
              <a:spcBef>
                <a:spcPct val="20000"/>
              </a:spcBef>
            </a:pPr>
            <a:br>
              <a:rPr lang="en-US" sz="3200" b="0" dirty="0">
                <a:solidFill>
                  <a:prstClr val="black"/>
                </a:solidFill>
                <a:ea typeface="+mn-ea"/>
                <a:cs typeface="+mn-cs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8412" y="273049"/>
            <a:ext cx="5178387" cy="5853113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b="1" dirty="0">
                <a:solidFill>
                  <a:prstClr val="black"/>
                </a:solidFill>
                <a:latin typeface="Arial"/>
                <a:ea typeface="+mj-ea"/>
                <a:cs typeface="+mj-cs"/>
              </a:rPr>
              <a:t>Safety Meeting </a:t>
            </a:r>
            <a:endParaRPr lang="en-US" sz="4800" b="1" i="0" u="none" strike="noStrike" baseline="0" dirty="0">
              <a:solidFill>
                <a:prstClr val="black"/>
              </a:solidFill>
              <a:latin typeface="Arial"/>
              <a:ea typeface="+mj-ea"/>
              <a:cs typeface="+mj-cs"/>
            </a:endParaRPr>
          </a:p>
          <a:p>
            <a:pPr marL="0" indent="0" algn="ctr">
              <a:buNone/>
            </a:pPr>
            <a:endParaRPr lang="en-US" sz="2400" dirty="0">
              <a:latin typeface="Arial"/>
            </a:endParaRPr>
          </a:p>
          <a:p>
            <a:pPr marL="0" indent="0" algn="ctr">
              <a:buNone/>
            </a:pPr>
            <a:r>
              <a:rPr lang="en-US" sz="2400" dirty="0">
                <a:latin typeface="Arial"/>
              </a:rPr>
              <a:t>Parents as Partners</a:t>
            </a:r>
            <a:r>
              <a:rPr lang="en-US" sz="2400" b="1" i="0" u="none" strike="noStrike" baseline="0" dirty="0">
                <a:latin typeface="Arial"/>
              </a:rPr>
              <a:t> </a:t>
            </a:r>
          </a:p>
          <a:p>
            <a:pPr marL="0" indent="0" algn="ctr">
              <a:buNone/>
            </a:pPr>
            <a:endParaRPr lang="en-US" b="0" i="0" u="none" strike="noStrike" baseline="0" dirty="0">
              <a:latin typeface="Arial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2733675" cy="58951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 descr="C:\Users\Administrator.ADMIN-9KUIT5TGN\AppData\Local\Microsoft\Windows\Temporary Internet Files\Content.IE5\I036APOG\13141938792021879130dark-blue-paw-print-md-md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3311236"/>
            <a:ext cx="1447800" cy="1565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7848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036103-FDF1-7640-9283-F43227448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***Hold*** 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C2345C-DD7F-0949-A056-73A9DBFBBB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Staff Must</a:t>
            </a:r>
          </a:p>
          <a:p>
            <a:r>
              <a:rPr lang="en-US" dirty="0"/>
              <a:t>Lock the door</a:t>
            </a:r>
          </a:p>
          <a:p>
            <a:r>
              <a:rPr lang="en-US" dirty="0"/>
              <a:t>“Hold” in their current location</a:t>
            </a:r>
          </a:p>
          <a:p>
            <a:r>
              <a:rPr lang="en-US" dirty="0"/>
              <a:t>Do not let students in or out of the room</a:t>
            </a:r>
          </a:p>
          <a:p>
            <a:r>
              <a:rPr lang="en-US" dirty="0"/>
              <a:t>Contact the principals office to report any students who are not in the class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69122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906EF-2C97-394E-A7C9-9F907737A3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***Hold***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E20D4-3154-9C4A-A69D-9F1740113C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Staff &amp; Students must</a:t>
            </a:r>
          </a:p>
          <a:p>
            <a:r>
              <a:rPr lang="en-US" dirty="0"/>
              <a:t>Remain where they are until the “All clear” announcement is made</a:t>
            </a:r>
          </a:p>
          <a:p>
            <a:r>
              <a:rPr lang="en-US" dirty="0"/>
              <a:t>REMEMBER that there is no use of the classroom pass and EVERYONE must remain in place until the Hold is lifted</a:t>
            </a:r>
          </a:p>
        </p:txBody>
      </p:sp>
    </p:spTree>
    <p:extLst>
      <p:ext uri="{BB962C8B-B14F-4D97-AF65-F5344CB8AC3E}">
        <p14:creationId xmlns:p14="http://schemas.microsoft.com/office/powerpoint/2010/main" val="1279176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837370-01B0-1446-A3AC-305484DA5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Hold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17420-C200-FB4B-A569-483998619A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79438"/>
            <a:ext cx="8229600" cy="6003924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:49</a:t>
            </a:r>
          </a:p>
          <a:p>
            <a:pPr marL="0" indent="0">
              <a:buNone/>
            </a:pPr>
            <a:r>
              <a:rPr lang="en-US" dirty="0"/>
              <a:t>1:37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Online Media 3" descr="The Standard Response Protocol (SRP) (Updated)">
            <a:hlinkClick r:id="" action="ppaction://media"/>
            <a:extLst>
              <a:ext uri="{FF2B5EF4-FFF2-40B4-BE49-F238E27FC236}">
                <a16:creationId xmlns:a16="http://schemas.microsoft.com/office/drawing/2014/main" id="{320DC0FA-F929-0A49-8469-33ADF56BBBF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295400" y="1447800"/>
            <a:ext cx="7315200" cy="508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33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7BAF0D-A450-B44D-B63F-9270396007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***EVACUATE**</a:t>
            </a:r>
            <a:br>
              <a:rPr lang="en-US"/>
            </a:br>
            <a:r>
              <a:rPr lang="en-US" sz="2000"/>
              <a:t>ANNOUNEMENT </a:t>
            </a:r>
            <a:r>
              <a:rPr lang="en-US" sz="2000" dirty="0"/>
              <a:t>OR FIRE ALARM BELLS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818B0-23AD-8F4E-977E-3F6317CFE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Teachers Must</a:t>
            </a:r>
          </a:p>
          <a:p>
            <a:pPr lvl="1"/>
            <a:r>
              <a:rPr lang="en-US" dirty="0"/>
              <a:t>Secure evacuation folder</a:t>
            </a:r>
          </a:p>
          <a:p>
            <a:pPr lvl="1"/>
            <a:r>
              <a:rPr lang="en-US" dirty="0"/>
              <a:t>Lead Students to evacuation location</a:t>
            </a:r>
          </a:p>
          <a:p>
            <a:pPr lvl="1"/>
            <a:r>
              <a:rPr lang="en-US" dirty="0"/>
              <a:t>Listen for additional information</a:t>
            </a:r>
          </a:p>
          <a:p>
            <a:pPr lvl="1"/>
            <a:r>
              <a:rPr lang="en-US" dirty="0"/>
              <a:t>Report injuries, problems or missing students to school staff and 1</a:t>
            </a:r>
            <a:r>
              <a:rPr lang="en-US" baseline="30000" dirty="0"/>
              <a:t>st</a:t>
            </a:r>
            <a:r>
              <a:rPr lang="en-US" dirty="0"/>
              <a:t> responders using Assembly Cards</a:t>
            </a:r>
          </a:p>
          <a:p>
            <a:r>
              <a:rPr lang="en-US" dirty="0"/>
              <a:t>Students Must</a:t>
            </a:r>
          </a:p>
          <a:p>
            <a:pPr lvl="1"/>
            <a:r>
              <a:rPr lang="en-US" dirty="0"/>
              <a:t>Leave belongings behind and form a single file line</a:t>
            </a:r>
          </a:p>
          <a:p>
            <a:pPr lvl="1"/>
            <a:r>
              <a:rPr lang="en-US" dirty="0"/>
              <a:t>Listen to teachers directive</a:t>
            </a:r>
          </a:p>
        </p:txBody>
      </p:sp>
    </p:spTree>
    <p:extLst>
      <p:ext uri="{BB962C8B-B14F-4D97-AF65-F5344CB8AC3E}">
        <p14:creationId xmlns:p14="http://schemas.microsoft.com/office/powerpoint/2010/main" val="23896657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4B6013-8829-9940-84CC-49BBBA871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Evacuation</a:t>
            </a:r>
          </a:p>
        </p:txBody>
      </p:sp>
      <p:pic>
        <p:nvPicPr>
          <p:cNvPr id="4" name="evacuate_-_safety_video (Original)" descr="evacuate_-_safety_video (Original)">
            <a:hlinkClick r:id="" action="ppaction://media"/>
            <a:extLst>
              <a:ext uri="{FF2B5EF4-FFF2-40B4-BE49-F238E27FC236}">
                <a16:creationId xmlns:a16="http://schemas.microsoft.com/office/drawing/2014/main" id="{08F49C8B-15F5-EC4F-BF81-DC755AC0CE98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371219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7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3553" y="228600"/>
            <a:ext cx="8229600" cy="990600"/>
          </a:xfrm>
        </p:spPr>
        <p:txBody>
          <a:bodyPr>
            <a:normAutofit fontScale="90000"/>
          </a:bodyPr>
          <a:lstStyle/>
          <a:p>
            <a:r>
              <a:rPr lang="en-US" dirty="0"/>
              <a:t>Blue Evacuation Folders 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FF80A1-2FB7-0546-AAD5-14FBF4D8F7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folders contain </a:t>
            </a:r>
          </a:p>
          <a:p>
            <a:pPr lvl="1"/>
            <a:r>
              <a:rPr lang="en-US" dirty="0"/>
              <a:t>Assembly Card</a:t>
            </a:r>
          </a:p>
          <a:p>
            <a:pPr lvl="1"/>
            <a:r>
              <a:rPr lang="en-US" dirty="0"/>
              <a:t>Information about *new* Hold protocol</a:t>
            </a:r>
          </a:p>
          <a:p>
            <a:pPr lvl="1"/>
            <a:r>
              <a:rPr lang="en-US" dirty="0"/>
              <a:t>Missing Student &amp; Responding to Door Alarms</a:t>
            </a:r>
          </a:p>
          <a:p>
            <a:pPr lvl="1"/>
            <a:r>
              <a:rPr lang="en-US" dirty="0"/>
              <a:t>Door Alarm Response plan </a:t>
            </a:r>
          </a:p>
          <a:p>
            <a:r>
              <a:rPr lang="en-US" dirty="0"/>
              <a:t>Folders stay in with the class &amp; students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338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9BB3F-4042-5046-86F5-1099487625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 Evacuation Folder &amp;</a:t>
            </a:r>
            <a:br>
              <a:rPr lang="en-US" dirty="0"/>
            </a:br>
            <a:r>
              <a:rPr lang="en-US" dirty="0"/>
              <a:t>Assembly Cards</a:t>
            </a:r>
          </a:p>
        </p:txBody>
      </p:sp>
      <p:pic>
        <p:nvPicPr>
          <p:cNvPr id="4" name="Assembly Card - Safety Video.mp4" descr="Assembly Card - Safety Video.mp4">
            <a:hlinkClick r:id="" action="ppaction://media"/>
            <a:extLst>
              <a:ext uri="{FF2B5EF4-FFF2-40B4-BE49-F238E27FC236}">
                <a16:creationId xmlns:a16="http://schemas.microsoft.com/office/drawing/2014/main" id="{23126952-AA9E-0B46-B17B-944D8779B21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764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1257746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5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E60E3-F7C7-6743-9F03-C908C1202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Evacuation off campus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9DC016-1967-E949-B0C2-2C8A6FA12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>
            <a:normAutofit/>
          </a:bodyPr>
          <a:lstStyle/>
          <a:p>
            <a:r>
              <a:rPr lang="en-US" sz="2400" dirty="0"/>
              <a:t>The </a:t>
            </a:r>
            <a:r>
              <a:rPr lang="en-US" sz="2400" dirty="0" err="1"/>
              <a:t>Petrides</a:t>
            </a:r>
            <a:r>
              <a:rPr lang="en-US" sz="2400" dirty="0"/>
              <a:t> off campus evacuation sites include</a:t>
            </a:r>
          </a:p>
          <a:p>
            <a:pPr lvl="1"/>
            <a:r>
              <a:rPr lang="en-US" sz="1600" dirty="0"/>
              <a:t>Wagner High School</a:t>
            </a:r>
          </a:p>
          <a:p>
            <a:pPr lvl="1"/>
            <a:r>
              <a:rPr lang="en-US" sz="1600" dirty="0"/>
              <a:t>Curtis High School</a:t>
            </a:r>
          </a:p>
          <a:p>
            <a:pPr lvl="1"/>
            <a:r>
              <a:rPr lang="en-US" sz="1600" dirty="0"/>
              <a:t>Tottenville High School</a:t>
            </a:r>
          </a:p>
          <a:p>
            <a:r>
              <a:rPr lang="en-US" sz="2400" dirty="0"/>
              <a:t>During an evacuation, students will be transported to the evacuation site by Yellow and MTA bus service</a:t>
            </a:r>
          </a:p>
          <a:p>
            <a:r>
              <a:rPr lang="en-US" sz="2400" dirty="0"/>
              <a:t>Parents will be informed of the evacuation and where to report </a:t>
            </a:r>
          </a:p>
          <a:p>
            <a:r>
              <a:rPr lang="en-US" sz="2400" dirty="0"/>
              <a:t>It is possible that students will be returned to </a:t>
            </a:r>
            <a:r>
              <a:rPr lang="en-US" sz="2400" dirty="0" err="1"/>
              <a:t>Petrides</a:t>
            </a:r>
            <a:r>
              <a:rPr lang="en-US" sz="2400" dirty="0"/>
              <a:t> or will have to be picked up at the evacuation site</a:t>
            </a:r>
          </a:p>
          <a:p>
            <a:pPr marL="0" indent="0">
              <a:buNone/>
            </a:pPr>
            <a:endParaRPr lang="en-US" sz="2400" dirty="0"/>
          </a:p>
          <a:p>
            <a:endParaRPr lang="en-US" dirty="0"/>
          </a:p>
          <a:p>
            <a:pPr lvl="1"/>
            <a:endParaRPr lang="en-US" sz="1600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6951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40F6B-B143-924B-A651-0B3FD9915F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Reunification Plan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5E4AB2-8D29-4C43-9170-36FF8D2E7C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An extensive plan ensures that all students are reunified by the a family member listed on the student blue card </a:t>
            </a:r>
          </a:p>
          <a:p>
            <a:endParaRPr lang="en-US" sz="2400" dirty="0"/>
          </a:p>
          <a:p>
            <a:r>
              <a:rPr lang="en-US" sz="2400" dirty="0"/>
              <a:t>The plan includes</a:t>
            </a:r>
          </a:p>
          <a:p>
            <a:pPr lvl="1"/>
            <a:r>
              <a:rPr lang="en-US" sz="2000" dirty="0"/>
              <a:t>Students being brought to a holding area</a:t>
            </a:r>
          </a:p>
          <a:p>
            <a:pPr lvl="1"/>
            <a:r>
              <a:rPr lang="en-US" sz="2000" dirty="0"/>
              <a:t>Families being held in a waiting area</a:t>
            </a:r>
          </a:p>
          <a:p>
            <a:pPr lvl="1"/>
            <a:r>
              <a:rPr lang="en-US" sz="2000" dirty="0"/>
              <a:t>Staff unifying students with the families</a:t>
            </a:r>
          </a:p>
          <a:p>
            <a:pPr marL="0" indent="0">
              <a:buNone/>
            </a:pPr>
            <a:endParaRPr lang="en-US" sz="2400" dirty="0"/>
          </a:p>
          <a:p>
            <a:r>
              <a:rPr lang="en-US" sz="2400" dirty="0"/>
              <a:t>Important notes</a:t>
            </a:r>
          </a:p>
          <a:p>
            <a:pPr lvl="1"/>
            <a:r>
              <a:rPr lang="en-US" sz="2000" dirty="0"/>
              <a:t>Families must update blue cards</a:t>
            </a:r>
          </a:p>
          <a:p>
            <a:pPr lvl="1"/>
            <a:r>
              <a:rPr lang="en-US" sz="2000" dirty="0"/>
              <a:t>Patience is key</a:t>
            </a:r>
          </a:p>
          <a:p>
            <a:pPr marL="457200" lvl="1" indent="0">
              <a:buNone/>
            </a:pPr>
            <a:endParaRPr lang="en-US" sz="2000" dirty="0"/>
          </a:p>
          <a:p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58107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>
            <a:normAutofit fontScale="90000"/>
          </a:bodyPr>
          <a:lstStyle/>
          <a:p>
            <a:br>
              <a:rPr lang="en-US" sz="6000" dirty="0"/>
            </a:br>
            <a:r>
              <a:rPr lang="en-US" sz="6000" dirty="0"/>
              <a:t>Lockdown </a:t>
            </a:r>
            <a:br>
              <a:rPr lang="en-US" sz="6000" dirty="0"/>
            </a:br>
            <a:r>
              <a:rPr lang="en-US" sz="2200" dirty="0"/>
              <a:t>“Attention: We are now in a Soft/hard Lockdown. Take Proper action”</a:t>
            </a:r>
            <a:br>
              <a:rPr lang="en-US" sz="2200" dirty="0"/>
            </a:br>
            <a:r>
              <a:rPr lang="en-US" sz="6000" dirty="0"/>
              <a:t> 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57467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/>
            <a:r>
              <a:rPr lang="en-US" sz="4400" dirty="0">
                <a:solidFill>
                  <a:schemeClr val="accent1">
                    <a:lumMod val="75000"/>
                  </a:schemeClr>
                </a:solidFill>
              </a:rPr>
              <a:t>SOFT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38600" cy="3951288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Student must: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Move out of sight and maintain silence</a:t>
            </a: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Teachers must: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Check hallway, lock classroom doors, and turn the lights off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Move out of sight and maintain silence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Wait until hearing the “All clear” message; </a:t>
            </a:r>
          </a:p>
          <a:p>
            <a:pPr marL="457200" lvl="1" indent="0">
              <a:buNone/>
            </a:pP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marL="457200" lvl="1" indent="0">
              <a:buNone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  <a:highlight>
                  <a:srgbClr val="FFFF00"/>
                </a:highlight>
              </a:rPr>
              <a:t>“The Lock Down has been lifted”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00200"/>
            <a:ext cx="4041775" cy="574675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</a:rPr>
              <a:t>HARD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r>
              <a:rPr lang="en-US" dirty="0">
                <a:solidFill>
                  <a:srgbClr val="FF0000"/>
                </a:solidFill>
              </a:rPr>
              <a:t>Student must: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Move out of sight and maintain silence</a:t>
            </a:r>
          </a:p>
          <a:p>
            <a:r>
              <a:rPr lang="en-US" dirty="0">
                <a:solidFill>
                  <a:srgbClr val="FF0000"/>
                </a:solidFill>
              </a:rPr>
              <a:t>Teachers must: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Check hallway, lock classroom doors, and turn the lights off</a:t>
            </a:r>
          </a:p>
          <a:p>
            <a:pPr lvl="1"/>
            <a:r>
              <a:rPr lang="en-US" dirty="0">
                <a:solidFill>
                  <a:srgbClr val="FF0000"/>
                </a:solidFill>
              </a:rPr>
              <a:t>Move out of sight and maintain silence</a:t>
            </a:r>
          </a:p>
          <a:p>
            <a:pPr marL="57150" indent="0" algn="ctr">
              <a:buNone/>
            </a:pPr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57150" indent="0" algn="ctr">
              <a:buNone/>
            </a:pPr>
            <a:endParaRPr lang="en-US" dirty="0">
              <a:solidFill>
                <a:srgbClr val="FF0000"/>
              </a:solidFill>
              <a:highlight>
                <a:srgbClr val="FFFF00"/>
              </a:highlight>
            </a:endParaRPr>
          </a:p>
          <a:p>
            <a:pPr marL="57150" indent="0" algn="ctr">
              <a:buNone/>
            </a:pP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Wait for 1</a:t>
            </a:r>
            <a:r>
              <a:rPr lang="en-US" baseline="30000" dirty="0">
                <a:solidFill>
                  <a:srgbClr val="FF0000"/>
                </a:solidFill>
                <a:highlight>
                  <a:srgbClr val="FFFF00"/>
                </a:highlight>
              </a:rPr>
              <a:t>st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 responders to open the door</a:t>
            </a:r>
          </a:p>
        </p:txBody>
      </p:sp>
    </p:spTree>
    <p:extLst>
      <p:ext uri="{BB962C8B-B14F-4D97-AF65-F5344CB8AC3E}">
        <p14:creationId xmlns:p14="http://schemas.microsoft.com/office/powerpoint/2010/main" val="6275168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" y="228600"/>
            <a:ext cx="7772400" cy="685800"/>
          </a:xfrm>
        </p:spPr>
        <p:txBody>
          <a:bodyPr>
            <a:normAutofit fontScale="90000"/>
          </a:bodyPr>
          <a:lstStyle/>
          <a:p>
            <a:br>
              <a:rPr lang="en-US" sz="1800" b="0" i="0" u="none" strike="noStrike" baseline="0" dirty="0">
                <a:solidFill>
                  <a:srgbClr val="000000"/>
                </a:solidFill>
                <a:latin typeface="Arial"/>
              </a:rPr>
            </a:br>
            <a:r>
              <a:rPr lang="en-US" b="1" i="0" u="none" strike="noStrike" baseline="0" dirty="0">
                <a:latin typeface="Arial"/>
              </a:rPr>
              <a:t>Agenda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143000"/>
            <a:ext cx="6400800" cy="4495800"/>
          </a:xfrm>
        </p:spPr>
        <p:txBody>
          <a:bodyPr>
            <a:normAutofit/>
          </a:bodyPr>
          <a:lstStyle/>
          <a:p>
            <a:r>
              <a:rPr lang="en-US" dirty="0"/>
              <a:t>NYCDOE Policies</a:t>
            </a:r>
          </a:p>
          <a:p>
            <a:endParaRPr lang="en-US" dirty="0"/>
          </a:p>
          <a:p>
            <a:r>
              <a:rPr lang="en-US" sz="2000" dirty="0"/>
              <a:t>Building Response Team (BRT) </a:t>
            </a:r>
          </a:p>
          <a:p>
            <a:r>
              <a:rPr lang="en-US" sz="2000" dirty="0"/>
              <a:t>•</a:t>
            </a:r>
          </a:p>
          <a:p>
            <a:r>
              <a:rPr lang="en-US" sz="2000" dirty="0"/>
              <a:t>General Response Protocols (GRP)</a:t>
            </a:r>
          </a:p>
          <a:p>
            <a:r>
              <a:rPr lang="en-US" sz="2000" dirty="0"/>
              <a:t>•</a:t>
            </a:r>
          </a:p>
          <a:p>
            <a:r>
              <a:rPr lang="en-US" sz="2000" dirty="0"/>
              <a:t>Missing Student Protocol and Responding to Door Alarms</a:t>
            </a:r>
          </a:p>
          <a:p>
            <a:r>
              <a:rPr lang="en-US" sz="2000" dirty="0"/>
              <a:t>•</a:t>
            </a:r>
          </a:p>
          <a:p>
            <a:r>
              <a:rPr lang="en-US" sz="2000" dirty="0"/>
              <a:t>Visitor Control Protocols</a:t>
            </a:r>
          </a:p>
          <a:p>
            <a:r>
              <a:rPr lang="en-US" sz="2000" dirty="0"/>
              <a:t>•</a:t>
            </a:r>
          </a:p>
          <a:p>
            <a:r>
              <a:rPr lang="en-US" sz="2000" dirty="0"/>
              <a:t>School Climate and Culture</a:t>
            </a:r>
          </a:p>
        </p:txBody>
      </p:sp>
    </p:spTree>
    <p:extLst>
      <p:ext uri="{BB962C8B-B14F-4D97-AF65-F5344CB8AC3E}">
        <p14:creationId xmlns:p14="http://schemas.microsoft.com/office/powerpoint/2010/main" val="882516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366332-9355-D840-B118-E4FED37D7A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Lock Down</a:t>
            </a:r>
          </a:p>
        </p:txBody>
      </p:sp>
      <p:pic>
        <p:nvPicPr>
          <p:cNvPr id="4" name="lock_down_-_safety_video (Original)" descr="lock_down_-_safety_video (Original)">
            <a:hlinkClick r:id="" action="ppaction://media"/>
            <a:extLst>
              <a:ext uri="{FF2B5EF4-FFF2-40B4-BE49-F238E27FC236}">
                <a16:creationId xmlns:a16="http://schemas.microsoft.com/office/drawing/2014/main" id="{202AD53A-2E49-E641-A4A6-D011B0D728B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245687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44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341438"/>
          </a:xfrm>
        </p:spPr>
        <p:txBody>
          <a:bodyPr>
            <a:noAutofit/>
          </a:bodyPr>
          <a:lstStyle/>
          <a:p>
            <a:pPr marR="14400" lvl="0">
              <a:spcBef>
                <a:spcPts val="0"/>
              </a:spcBef>
            </a:pPr>
            <a:r>
              <a:rPr lang="en-US" sz="280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Missing Student Protocol </a:t>
            </a:r>
            <a:br>
              <a:rPr lang="en-US" sz="280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</a:br>
            <a:r>
              <a:rPr lang="en-US" sz="280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And</a:t>
            </a:r>
            <a:br>
              <a:rPr lang="en-US" sz="280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</a:br>
            <a:r>
              <a:rPr lang="en-US" sz="2800" dirty="0">
                <a:solidFill>
                  <a:prstClr val="black"/>
                </a:solidFill>
                <a:latin typeface="Arial"/>
                <a:ea typeface="+mn-ea"/>
                <a:cs typeface="+mn-cs"/>
              </a:rPr>
              <a:t>Responding to Door Alarms</a:t>
            </a:r>
            <a:endParaRPr lang="en-US" sz="28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3112982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962400" y="2136339"/>
            <a:ext cx="4572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sz="2400" dirty="0"/>
              <a:t>Everyone has a role in preventing students from becoming “missing students”.</a:t>
            </a:r>
          </a:p>
          <a:p>
            <a:endParaRPr lang="en-US" sz="2400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/>
              <a:t>Everyone has a role when they hear a door alarm.</a:t>
            </a:r>
          </a:p>
          <a:p>
            <a:endParaRPr lang="en-US" sz="2400" dirty="0"/>
          </a:p>
          <a:p>
            <a:pPr marL="285750" indent="-285750">
              <a:buFont typeface="Wingdings" pitchFamily="2" charset="2"/>
              <a:buChar char="ü"/>
            </a:pPr>
            <a:r>
              <a:rPr lang="en-US" sz="2400" dirty="0"/>
              <a:t>Responsibilities vary depending on whether or not staff is supervising students when a door alarm sounds. </a:t>
            </a:r>
          </a:p>
        </p:txBody>
      </p:sp>
    </p:spTree>
    <p:extLst>
      <p:ext uri="{BB962C8B-B14F-4D97-AF65-F5344CB8AC3E}">
        <p14:creationId xmlns:p14="http://schemas.microsoft.com/office/powerpoint/2010/main" val="2118429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800" b="0" i="0" u="none" strike="noStrike" baseline="0" dirty="0">
                <a:solidFill>
                  <a:srgbClr val="000000"/>
                </a:solidFill>
                <a:latin typeface="Arial"/>
              </a:rPr>
            </a:br>
            <a:r>
              <a:rPr lang="en-US" b="1" i="0" u="none" strike="noStrike" baseline="0" dirty="0">
                <a:latin typeface="Arial"/>
              </a:rPr>
              <a:t>Door Alarms</a:t>
            </a:r>
            <a:endParaRPr 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123546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2362200" y="1166843"/>
            <a:ext cx="60198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b="0" i="0" u="none" strike="noStrike" baseline="0" dirty="0">
              <a:solidFill>
                <a:srgbClr val="000000"/>
              </a:solidFill>
              <a:latin typeface="Arial"/>
            </a:endParaRPr>
          </a:p>
          <a:p>
            <a:pPr marR="34690"/>
            <a:r>
              <a:rPr lang="en-US" b="0" i="0" u="none" strike="noStrike" baseline="0" dirty="0">
                <a:latin typeface="Arial"/>
              </a:rPr>
              <a:t>Alarms may </a:t>
            </a:r>
            <a:r>
              <a:rPr lang="en-US" b="1" i="1" u="none" strike="noStrike" baseline="0" dirty="0">
                <a:latin typeface="Arial"/>
              </a:rPr>
              <a:t>ONLY </a:t>
            </a:r>
            <a:r>
              <a:rPr lang="en-US" b="0" i="0" u="none" strike="noStrike" baseline="0" dirty="0">
                <a:latin typeface="Arial"/>
              </a:rPr>
              <a:t>be temporarily de-activated for:</a:t>
            </a:r>
          </a:p>
          <a:p>
            <a:r>
              <a:rPr lang="en-US" b="0" i="0" u="none" strike="noStrike" baseline="0" dirty="0">
                <a:latin typeface="Arial"/>
              </a:rPr>
              <a:t>Use during entry or dismissal.</a:t>
            </a:r>
          </a:p>
          <a:p>
            <a:pPr lvl="1"/>
            <a:r>
              <a:rPr lang="en-US" b="0" i="0" u="none" strike="noStrike" baseline="0" dirty="0">
                <a:latin typeface="Arial"/>
              </a:rPr>
              <a:t>Use to access areas for physical education or recess. In these cases, staff must be assigned to monitor the use of the identified doors.</a:t>
            </a:r>
          </a:p>
          <a:p>
            <a:pPr lvl="1"/>
            <a:endParaRPr lang="en-US" b="0" i="0" u="none" strike="noStrike" baseline="0" dirty="0">
              <a:latin typeface="Arial"/>
            </a:endParaRPr>
          </a:p>
          <a:p>
            <a:r>
              <a:rPr lang="en-US" b="0" i="0" u="none" strike="noStrike" baseline="0" dirty="0">
                <a:latin typeface="Arial"/>
              </a:rPr>
              <a:t>Staff must be identified to de-activate and activate as scheduled.</a:t>
            </a:r>
          </a:p>
          <a:p>
            <a:endParaRPr lang="en-US" b="0" i="0" u="none" strike="noStrike" baseline="0" dirty="0">
              <a:latin typeface="Arial"/>
            </a:endParaRPr>
          </a:p>
          <a:p>
            <a:pPr marR="64680"/>
            <a:r>
              <a:rPr lang="en-US" b="0" i="0" u="none" strike="noStrike" baseline="0" dirty="0">
                <a:latin typeface="Arial"/>
              </a:rPr>
              <a:t>Alarms </a:t>
            </a:r>
            <a:r>
              <a:rPr lang="en-US" b="1" i="1" u="none" strike="noStrike" baseline="0" dirty="0">
                <a:latin typeface="Arial"/>
              </a:rPr>
              <a:t>may not </a:t>
            </a:r>
            <a:r>
              <a:rPr lang="en-US" b="0" i="0" u="none" strike="noStrike" baseline="0" dirty="0">
                <a:latin typeface="Arial"/>
              </a:rPr>
              <a:t>be de-activated for:</a:t>
            </a:r>
          </a:p>
          <a:p>
            <a:r>
              <a:rPr lang="en-US" b="0" i="0" u="none" strike="noStrike" baseline="0" dirty="0">
                <a:latin typeface="Arial"/>
              </a:rPr>
              <a:t>Convenient access to the street instead of using the main entrance/exit.</a:t>
            </a:r>
          </a:p>
          <a:p>
            <a:pPr lvl="1"/>
            <a:r>
              <a:rPr lang="en-US" b="0" i="0" u="none" strike="noStrike" baseline="0" dirty="0">
                <a:latin typeface="Arial"/>
              </a:rPr>
              <a:t>Any other reason not identified above.</a:t>
            </a:r>
          </a:p>
        </p:txBody>
      </p:sp>
    </p:spTree>
    <p:extLst>
      <p:ext uri="{BB962C8B-B14F-4D97-AF65-F5344CB8AC3E}">
        <p14:creationId xmlns:p14="http://schemas.microsoft.com/office/powerpoint/2010/main" val="4037079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800" b="0" i="0" u="none" strike="noStrike" baseline="0" dirty="0">
                <a:solidFill>
                  <a:srgbClr val="000000"/>
                </a:solidFill>
                <a:latin typeface="Arial"/>
              </a:rPr>
            </a:br>
            <a:r>
              <a:rPr lang="en-US" b="1" i="0" u="none" strike="noStrike" baseline="0" dirty="0">
                <a:latin typeface="Arial"/>
              </a:rPr>
              <a:t>Visitor Control Protocols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endParaRPr lang="en-US" sz="1600" b="0" i="0" u="none" strike="noStrike" baseline="0" dirty="0">
              <a:solidFill>
                <a:srgbClr val="000000"/>
              </a:solidFill>
              <a:latin typeface="Arial"/>
            </a:endParaRPr>
          </a:p>
          <a:p>
            <a:endParaRPr lang="en-US" sz="1600" b="0" i="0" u="none" strike="noStrike" baseline="0" dirty="0">
              <a:latin typeface="Arial"/>
            </a:endParaRPr>
          </a:p>
          <a:p>
            <a:r>
              <a:rPr lang="en-US" b="0" i="0" u="none" strike="noStrike" baseline="0" dirty="0">
                <a:latin typeface="Arial"/>
              </a:rPr>
              <a:t>Visitors may only enter through the main entrance.</a:t>
            </a:r>
          </a:p>
          <a:p>
            <a:endParaRPr lang="en-US" b="0" i="0" u="none" strike="noStrike" baseline="0" dirty="0">
              <a:latin typeface="Arial"/>
            </a:endParaRPr>
          </a:p>
          <a:p>
            <a:r>
              <a:rPr lang="en-US" b="0" i="0" u="none" strike="noStrike" baseline="0" dirty="0">
                <a:latin typeface="Arial"/>
              </a:rPr>
              <a:t>Identification is required, however, there are procedures in place for those visitors without identification.</a:t>
            </a:r>
          </a:p>
          <a:p>
            <a:endParaRPr lang="en-US" b="0" i="0" u="none" strike="noStrike" baseline="0" dirty="0">
              <a:latin typeface="Arial"/>
            </a:endParaRPr>
          </a:p>
          <a:p>
            <a:r>
              <a:rPr lang="en-US" b="0" i="0" u="none" strike="noStrike" baseline="0" dirty="0">
                <a:latin typeface="Arial"/>
              </a:rPr>
              <a:t>Visitors must be Announced</a:t>
            </a:r>
          </a:p>
          <a:p>
            <a:endParaRPr lang="en-US" b="0" i="0" u="none" strike="noStrike" baseline="0" dirty="0">
              <a:latin typeface="Arial"/>
            </a:endParaRPr>
          </a:p>
          <a:p>
            <a:r>
              <a:rPr lang="en-US" b="0" i="0" u="none" strike="noStrike" baseline="0" dirty="0">
                <a:latin typeface="Arial"/>
              </a:rPr>
              <a:t>Issued a pass and </a:t>
            </a:r>
          </a:p>
          <a:p>
            <a:endParaRPr lang="en-US" b="0" i="0" u="none" strike="noStrike" baseline="0" dirty="0">
              <a:latin typeface="Arial"/>
            </a:endParaRPr>
          </a:p>
          <a:p>
            <a:r>
              <a:rPr lang="en-US" b="0" i="0" u="none" strike="noStrike" baseline="0" dirty="0">
                <a:latin typeface="Arial"/>
              </a:rPr>
              <a:t>Escorted to/from locations</a:t>
            </a:r>
          </a:p>
          <a:p>
            <a:endParaRPr lang="en-US" dirty="0">
              <a:latin typeface="Arial"/>
            </a:endParaRPr>
          </a:p>
          <a:p>
            <a:r>
              <a:rPr lang="en-US" b="0" i="0" u="none" strike="noStrike" baseline="0" dirty="0">
                <a:latin typeface="Arial"/>
              </a:rPr>
              <a:t>Visitors must be escorted out of the building through the main entrance/exit and indicated in the visitors log as having exited the building. Passes must be returned to the School Safety Agent (SSA) at the main desk.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4930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Goals for Building Safety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We work towards increasing awareness through the campus. Safety is everyone’s responsibility.</a:t>
            </a:r>
          </a:p>
          <a:p>
            <a:endParaRPr lang="en-US" dirty="0"/>
          </a:p>
          <a:p>
            <a:r>
              <a:rPr lang="en-US" dirty="0"/>
              <a:t>Families should review the new and existing safety policies and procedures.</a:t>
            </a:r>
          </a:p>
          <a:p>
            <a:endParaRPr lang="en-US" dirty="0"/>
          </a:p>
          <a:p>
            <a:r>
              <a:rPr lang="en-US" dirty="0"/>
              <a:t>Students are trained in Emergency Readiness, The Discipline Code; and Resources available to help address issues (mediation, RFA, Anti-Bullying, etc…)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9104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1800" b="0" i="0" u="none" strike="noStrike" baseline="0" dirty="0">
                <a:solidFill>
                  <a:srgbClr val="000000"/>
                </a:solidFill>
                <a:latin typeface="Arial"/>
              </a:rPr>
            </a:br>
            <a:r>
              <a:rPr lang="en-US" b="1" i="0" u="none" strike="noStrike" baseline="0" dirty="0">
                <a:latin typeface="Arial"/>
              </a:rPr>
              <a:t>State Law and NYC DOE Policies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endParaRPr lang="en-US" sz="1800" b="0" i="0" u="none" strike="noStrike" baseline="0" dirty="0">
              <a:solidFill>
                <a:srgbClr val="000000"/>
              </a:solidFill>
              <a:latin typeface="Arial"/>
            </a:endParaRPr>
          </a:p>
          <a:p>
            <a:endParaRPr lang="en-US" sz="1800" b="0" i="0" u="none" strike="noStrike" baseline="0" dirty="0">
              <a:latin typeface="Arial"/>
            </a:endParaRPr>
          </a:p>
          <a:p>
            <a:r>
              <a:rPr lang="en-US" sz="3600" b="0" i="0" u="none" strike="noStrike" baseline="0" dirty="0">
                <a:latin typeface="Arial"/>
              </a:rPr>
              <a:t>New York State SAVE Legislation</a:t>
            </a:r>
            <a:endParaRPr lang="en-US" sz="3600" dirty="0">
              <a:latin typeface="Arial"/>
            </a:endParaRPr>
          </a:p>
          <a:p>
            <a:r>
              <a:rPr lang="en-US" sz="3600" b="0" i="0" u="none" strike="noStrike" baseline="0" dirty="0">
                <a:latin typeface="Arial"/>
              </a:rPr>
              <a:t>Chancellor’s Regulations</a:t>
            </a:r>
          </a:p>
          <a:p>
            <a:pPr lvl="1">
              <a:buFont typeface="Wingdings" pitchFamily="2" charset="2"/>
              <a:buChar char="Ø"/>
            </a:pPr>
            <a:r>
              <a:rPr lang="en-US" dirty="0">
                <a:latin typeface="Arial"/>
              </a:rPr>
              <a:t>	</a:t>
            </a:r>
            <a:r>
              <a:rPr lang="en-US" sz="2900" b="0" i="0" u="none" strike="noStrike" baseline="0" dirty="0">
                <a:latin typeface="Arial"/>
              </a:rPr>
              <a:t>A-411-Behavioral Crisis De-Escalation/Intervention </a:t>
            </a:r>
          </a:p>
          <a:p>
            <a:pPr lvl="1">
              <a:buFont typeface="Wingdings" pitchFamily="2" charset="2"/>
              <a:buChar char="Ø"/>
            </a:pPr>
            <a:r>
              <a:rPr lang="en-US" sz="2900" b="0" i="0" u="none" strike="noStrike" baseline="0" dirty="0">
                <a:latin typeface="Arial"/>
              </a:rPr>
              <a:t>	A-413-Cell Phones and Other Electronic Devices in Schools</a:t>
            </a:r>
          </a:p>
          <a:p>
            <a:pPr lvl="1">
              <a:buFont typeface="Wingdings" pitchFamily="2" charset="2"/>
              <a:buChar char="Ø"/>
            </a:pPr>
            <a:r>
              <a:rPr lang="en-US" sz="2900" b="0" i="0" u="none" strike="noStrike" baseline="0" dirty="0">
                <a:latin typeface="Arial"/>
              </a:rPr>
              <a:t>	A-414-Safety Plans</a:t>
            </a:r>
          </a:p>
          <a:p>
            <a:pPr lvl="1">
              <a:buFont typeface="Wingdings" pitchFamily="2" charset="2"/>
              <a:buChar char="Ø"/>
            </a:pPr>
            <a:r>
              <a:rPr lang="en-US" sz="2900" b="0" i="0" u="none" strike="noStrike" baseline="0" dirty="0">
                <a:latin typeface="Arial"/>
              </a:rPr>
              <a:t>	A-443-Student Discipline Procedures</a:t>
            </a:r>
          </a:p>
          <a:p>
            <a:pPr marL="0" indent="0">
              <a:buNone/>
            </a:pPr>
            <a:endParaRPr lang="en-US" b="0" i="0" u="none" strike="noStrike" baseline="0" dirty="0">
              <a:latin typeface="Arial"/>
            </a:endParaRPr>
          </a:p>
          <a:p>
            <a:r>
              <a:rPr lang="en-US" sz="3400" b="0" i="0" u="none" strike="noStrike" baseline="0" dirty="0">
                <a:latin typeface="Arial"/>
              </a:rPr>
              <a:t>Emergency Readiness Building Response Team (BRT)</a:t>
            </a:r>
          </a:p>
          <a:p>
            <a:r>
              <a:rPr lang="en-US" sz="3400" b="0" i="0" u="none" strike="noStrike" baseline="0" dirty="0">
                <a:latin typeface="Arial"/>
              </a:rPr>
              <a:t>General Response Protocols (GRP)</a:t>
            </a:r>
          </a:p>
          <a:p>
            <a:r>
              <a:rPr lang="en-US" sz="3400" b="0" i="0" u="none" strike="noStrike" baseline="0" dirty="0">
                <a:latin typeface="Arial"/>
              </a:rPr>
              <a:t>Missing Student Protocol and Responding to Door Alarms </a:t>
            </a:r>
          </a:p>
          <a:p>
            <a:endParaRPr lang="en-US" b="0" i="0" u="none" strike="noStrike" baseline="0" dirty="0">
              <a:latin typeface="Arial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6901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11A7A6-1B8E-AD42-AE0D-7164A30A39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FF0000"/>
                </a:solidFill>
                <a:latin typeface="Arial"/>
              </a:rPr>
              <a:t>B</a:t>
            </a:r>
            <a:r>
              <a:rPr lang="en-US" b="1" dirty="0">
                <a:latin typeface="Arial"/>
              </a:rPr>
              <a:t>uilding </a:t>
            </a:r>
            <a:r>
              <a:rPr lang="en-US" b="1" dirty="0">
                <a:solidFill>
                  <a:srgbClr val="FF0000"/>
                </a:solidFill>
                <a:latin typeface="Arial"/>
              </a:rPr>
              <a:t>R</a:t>
            </a:r>
            <a:r>
              <a:rPr lang="en-US" b="1" dirty="0">
                <a:latin typeface="Arial"/>
              </a:rPr>
              <a:t>esponse </a:t>
            </a:r>
            <a:r>
              <a:rPr lang="en-US" b="1" dirty="0">
                <a:solidFill>
                  <a:srgbClr val="FF0000"/>
                </a:solidFill>
                <a:latin typeface="Arial"/>
              </a:rPr>
              <a:t>T</a:t>
            </a:r>
            <a:r>
              <a:rPr lang="en-US" b="1" dirty="0">
                <a:latin typeface="Arial"/>
              </a:rPr>
              <a:t>eam (</a:t>
            </a:r>
            <a:r>
              <a:rPr lang="en-US" b="1" dirty="0">
                <a:solidFill>
                  <a:srgbClr val="FF0000"/>
                </a:solidFill>
                <a:latin typeface="Arial"/>
              </a:rPr>
              <a:t>BRT</a:t>
            </a:r>
            <a:r>
              <a:rPr lang="en-US" b="1" dirty="0">
                <a:latin typeface="Arial"/>
              </a:rPr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ACA12-62B4-8F42-9033-E3D6ADE730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648200"/>
          </a:xfrm>
        </p:spPr>
        <p:txBody>
          <a:bodyPr>
            <a:noAutofit/>
          </a:bodyPr>
          <a:lstStyle/>
          <a:p>
            <a:r>
              <a:rPr lang="en-US" sz="1100" b="1" dirty="0"/>
              <a:t>Principal</a:t>
            </a:r>
            <a:r>
              <a:rPr lang="en-US" sz="1100" dirty="0"/>
              <a:t>  				Joanne </a:t>
            </a:r>
            <a:r>
              <a:rPr lang="en-US" sz="1100" dirty="0" err="1"/>
              <a:t>Buckheit</a:t>
            </a:r>
            <a:r>
              <a:rPr lang="en-US" sz="1100" dirty="0"/>
              <a:t> 				</a:t>
            </a:r>
          </a:p>
          <a:p>
            <a:r>
              <a:rPr lang="en-US" sz="1100" b="1" dirty="0"/>
              <a:t>BRT Leader</a:t>
            </a:r>
            <a:r>
              <a:rPr lang="en-US" sz="1100" dirty="0"/>
              <a:t>			Anthony </a:t>
            </a:r>
            <a:r>
              <a:rPr lang="en-US" sz="1100" dirty="0" err="1"/>
              <a:t>Tabbitas</a:t>
            </a:r>
            <a:r>
              <a:rPr lang="en-US" sz="1100" dirty="0"/>
              <a:t> 				</a:t>
            </a:r>
          </a:p>
          <a:p>
            <a:r>
              <a:rPr lang="en-US" sz="1100" b="1" dirty="0"/>
              <a:t>Special Needs Coordinator</a:t>
            </a:r>
            <a:r>
              <a:rPr lang="en-US" sz="1100" dirty="0"/>
              <a:t>		</a:t>
            </a:r>
            <a:r>
              <a:rPr lang="en-US" sz="1100" dirty="0" err="1"/>
              <a:t>Bennette</a:t>
            </a:r>
            <a:r>
              <a:rPr lang="en-US" sz="1100" dirty="0"/>
              <a:t> </a:t>
            </a:r>
            <a:r>
              <a:rPr lang="en-US" sz="1100" dirty="0" err="1"/>
              <a:t>DellOlio</a:t>
            </a:r>
            <a:r>
              <a:rPr lang="en-US" sz="1100" dirty="0"/>
              <a:t> </a:t>
            </a:r>
          </a:p>
          <a:p>
            <a:pPr marL="2743200" lvl="6" indent="0">
              <a:buNone/>
            </a:pPr>
            <a:r>
              <a:rPr lang="en-US" sz="1100" dirty="0"/>
              <a:t>	John </a:t>
            </a:r>
            <a:r>
              <a:rPr lang="en-US" sz="1100" dirty="0" err="1"/>
              <a:t>Cucuzza</a:t>
            </a:r>
            <a:endParaRPr lang="en-US" sz="1100" dirty="0"/>
          </a:p>
          <a:p>
            <a:pPr marL="0" indent="0">
              <a:buNone/>
            </a:pPr>
            <a:r>
              <a:rPr lang="en-US" sz="1100" dirty="0"/>
              <a:t>				Keith </a:t>
            </a:r>
            <a:r>
              <a:rPr lang="en-US" sz="1100" dirty="0" err="1"/>
              <a:t>Dragonetti</a:t>
            </a:r>
            <a:endParaRPr lang="en-US" sz="1100" dirty="0"/>
          </a:p>
          <a:p>
            <a:pPr marL="0" indent="0">
              <a:buNone/>
            </a:pPr>
            <a:endParaRPr lang="en-US" sz="1100" dirty="0"/>
          </a:p>
          <a:p>
            <a:r>
              <a:rPr lang="en-US" sz="1100" b="1" dirty="0"/>
              <a:t>Emergency Officers</a:t>
            </a:r>
            <a:r>
              <a:rPr lang="en-US" sz="1100" dirty="0"/>
              <a:t>			Jennifer Ponzi</a:t>
            </a:r>
          </a:p>
          <a:p>
            <a:pPr marL="0" indent="0">
              <a:buNone/>
            </a:pPr>
            <a:r>
              <a:rPr lang="en-US" sz="1100" dirty="0"/>
              <a:t>				Steven </a:t>
            </a:r>
            <a:r>
              <a:rPr lang="en-US" sz="1100" dirty="0" err="1"/>
              <a:t>Cucuzza</a:t>
            </a:r>
            <a:endParaRPr lang="en-US" sz="1100" dirty="0"/>
          </a:p>
          <a:p>
            <a:pPr marL="0" indent="0">
              <a:buNone/>
            </a:pPr>
            <a:endParaRPr lang="en-US" sz="1100" dirty="0"/>
          </a:p>
          <a:p>
            <a:r>
              <a:rPr lang="en-US" sz="1100" b="1" dirty="0"/>
              <a:t>Assembly Point Coordinator</a:t>
            </a:r>
            <a:r>
              <a:rPr lang="en-US" sz="1100" dirty="0"/>
              <a:t>		</a:t>
            </a:r>
            <a:r>
              <a:rPr lang="en-US" sz="1100" dirty="0" err="1"/>
              <a:t>BettyAnn</a:t>
            </a:r>
            <a:r>
              <a:rPr lang="en-US" sz="1100" dirty="0"/>
              <a:t> </a:t>
            </a:r>
            <a:r>
              <a:rPr lang="en-US" sz="1100" dirty="0" err="1"/>
              <a:t>Souffrin</a:t>
            </a:r>
            <a:endParaRPr lang="en-US" sz="1100" dirty="0"/>
          </a:p>
          <a:p>
            <a:r>
              <a:rPr lang="en-US" sz="1100" dirty="0"/>
              <a:t>				Chris </a:t>
            </a:r>
            <a:r>
              <a:rPr lang="en-US" sz="1100" dirty="0" err="1"/>
              <a:t>DiDonna</a:t>
            </a:r>
            <a:endParaRPr lang="en-US" sz="1100" dirty="0"/>
          </a:p>
          <a:p>
            <a:endParaRPr lang="en-US" sz="1100" dirty="0"/>
          </a:p>
          <a:p>
            <a:r>
              <a:rPr lang="en-US" sz="1100" b="1" dirty="0"/>
              <a:t>Incident Assessor</a:t>
            </a:r>
            <a:r>
              <a:rPr lang="en-US" sz="1100" dirty="0"/>
              <a:t>			Steve Lyman</a:t>
            </a:r>
          </a:p>
          <a:p>
            <a:r>
              <a:rPr lang="en-US" sz="1100" dirty="0"/>
              <a:t>				Dave </a:t>
            </a:r>
            <a:r>
              <a:rPr lang="en-US" sz="1100" dirty="0" err="1"/>
              <a:t>Olah</a:t>
            </a:r>
            <a:endParaRPr lang="en-US" sz="1100" dirty="0"/>
          </a:p>
          <a:p>
            <a:endParaRPr lang="en-US" sz="1100" dirty="0"/>
          </a:p>
          <a:p>
            <a:r>
              <a:rPr lang="en-US" sz="1100" b="1" dirty="0"/>
              <a:t>Recorder</a:t>
            </a:r>
            <a:r>
              <a:rPr lang="en-US" sz="1100" dirty="0"/>
              <a:t>				Angela Carbone</a:t>
            </a:r>
          </a:p>
          <a:p>
            <a:pPr marL="0" indent="0">
              <a:buNone/>
            </a:pPr>
            <a:r>
              <a:rPr lang="en-US" sz="1100" dirty="0"/>
              <a:t>				Lindsay </a:t>
            </a:r>
            <a:r>
              <a:rPr lang="en-US" sz="1100" dirty="0" err="1"/>
              <a:t>LaMotta</a:t>
            </a:r>
            <a:endParaRPr lang="en-US" sz="1100" dirty="0"/>
          </a:p>
          <a:p>
            <a:endParaRPr lang="en-US" sz="1100" b="1" dirty="0">
              <a:latin typeface="Arial"/>
            </a:endParaRPr>
          </a:p>
          <a:p>
            <a:r>
              <a:rPr lang="en-US" sz="1100" b="1" dirty="0">
                <a:latin typeface="Arial"/>
              </a:rPr>
              <a:t>Custodial Team</a:t>
            </a:r>
          </a:p>
          <a:p>
            <a:r>
              <a:rPr lang="en-US" sz="1100" b="1" dirty="0">
                <a:latin typeface="Arial"/>
              </a:rPr>
              <a:t>Medical Office Staff</a:t>
            </a:r>
          </a:p>
          <a:p>
            <a:r>
              <a:rPr lang="en-US" sz="1100" b="1" dirty="0">
                <a:latin typeface="Arial"/>
              </a:rPr>
              <a:t>School Safety Agents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3750325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en-US" sz="1800" b="0" i="0" u="none" strike="noStrike" baseline="0" dirty="0">
                <a:solidFill>
                  <a:srgbClr val="000000"/>
                </a:solidFill>
                <a:latin typeface="Arial"/>
              </a:rPr>
            </a:br>
            <a:r>
              <a:rPr lang="en-US" b="1" i="0" u="none" strike="noStrike" baseline="0" dirty="0">
                <a:latin typeface="Arial"/>
              </a:rPr>
              <a:t>General Response Protocols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47800"/>
            <a:ext cx="3048000" cy="236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2408" y="1295398"/>
            <a:ext cx="3234417" cy="240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086" y="3962400"/>
            <a:ext cx="3048000" cy="2503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3216" y="4027714"/>
            <a:ext cx="3352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1601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A3947-E201-1A4F-B907-21E55E94F8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***Shelter-In***</a:t>
            </a:r>
            <a:br>
              <a:rPr lang="en-US" dirty="0"/>
            </a:br>
            <a:r>
              <a:rPr lang="en-US" dirty="0"/>
              <a:t>	“Attention: This is a Shelter-In"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A420AF-C8CC-EC4A-9B4A-2AADFA7BE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Teachers Must</a:t>
            </a:r>
          </a:p>
          <a:p>
            <a:pPr lvl="1"/>
            <a:r>
              <a:rPr lang="en-US" dirty="0"/>
              <a:t>Conduct business as usual in the building </a:t>
            </a:r>
          </a:p>
          <a:p>
            <a:pPr lvl="1"/>
            <a:r>
              <a:rPr lang="en-US" dirty="0"/>
              <a:t>Outside classrooms will come inside</a:t>
            </a:r>
          </a:p>
          <a:p>
            <a:pPr marL="514350" indent="-457200"/>
            <a:r>
              <a:rPr lang="en-US" dirty="0"/>
              <a:t>Students Must</a:t>
            </a:r>
          </a:p>
          <a:p>
            <a:pPr marL="914400" lvl="1" indent="-457200"/>
            <a:r>
              <a:rPr lang="en-US" dirty="0"/>
              <a:t>Remain inside the building</a:t>
            </a:r>
          </a:p>
          <a:p>
            <a:pPr marL="914400" lvl="1" indent="-457200"/>
            <a:r>
              <a:rPr lang="en-US" dirty="0"/>
              <a:t>Conduct business as usual</a:t>
            </a:r>
          </a:p>
          <a:p>
            <a:pPr marL="457200" lvl="1" indent="0" algn="ctr">
              <a:buNone/>
            </a:pPr>
            <a:r>
              <a:rPr lang="en-US" dirty="0"/>
              <a:t>All clear message</a:t>
            </a:r>
          </a:p>
          <a:p>
            <a:pPr marL="57150" indent="0" algn="ctr">
              <a:buNone/>
            </a:pPr>
            <a:r>
              <a:rPr lang="en-US" dirty="0"/>
              <a:t>“The Shelter-In has been lifted”</a:t>
            </a:r>
          </a:p>
          <a:p>
            <a:pPr marL="914400" lvl="1" indent="-457200"/>
            <a:endParaRPr lang="en-US" dirty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44759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91E04-3CDA-A64F-82F1-73CF13B3B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Shelter in</a:t>
            </a:r>
          </a:p>
        </p:txBody>
      </p:sp>
      <p:pic>
        <p:nvPicPr>
          <p:cNvPr id="4" name="shelter_in_-_safety_video (Original)" descr="shelter_in_-_safety_video (Original)">
            <a:hlinkClick r:id="" action="ppaction://media"/>
            <a:extLst>
              <a:ext uri="{FF2B5EF4-FFF2-40B4-BE49-F238E27FC236}">
                <a16:creationId xmlns:a16="http://schemas.microsoft.com/office/drawing/2014/main" id="{D7BF4076-8E0B-E941-AA0B-55CE7FFEB44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</p:spTree>
    <p:extLst>
      <p:ext uri="{BB962C8B-B14F-4D97-AF65-F5344CB8AC3E}">
        <p14:creationId xmlns:p14="http://schemas.microsoft.com/office/powerpoint/2010/main" val="3664346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6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1BE6F8-9BDA-284F-A68E-39900AB443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381001"/>
            <a:ext cx="7772400" cy="1295399"/>
          </a:xfrm>
        </p:spPr>
        <p:txBody>
          <a:bodyPr>
            <a:normAutofit/>
          </a:bodyPr>
          <a:lstStyle/>
          <a:p>
            <a:r>
              <a:rPr lang="en-US" dirty="0"/>
              <a:t>***Hold***</a:t>
            </a:r>
            <a:br>
              <a:rPr lang="en-US" dirty="0"/>
            </a:br>
            <a:endParaRPr lang="en-US" sz="2200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6EEF93-1192-0D49-BC00-5A61F36F2D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1676400"/>
            <a:ext cx="6400800" cy="3962400"/>
          </a:xfrm>
        </p:spPr>
        <p:txBody>
          <a:bodyPr>
            <a:normAutofit lnSpcReduction="100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endParaRPr lang="en-US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Hold is initiated when there is a condition inside the school building.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The immediate need requires staff, students and visitors to remain in place and conduct business as usual</a:t>
            </a:r>
          </a:p>
        </p:txBody>
      </p:sp>
    </p:spTree>
    <p:extLst>
      <p:ext uri="{BB962C8B-B14F-4D97-AF65-F5344CB8AC3E}">
        <p14:creationId xmlns:p14="http://schemas.microsoft.com/office/powerpoint/2010/main" val="36459758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fety Training Opening Day 22 23" id="{EDAD2858-F0A8-2946-BB6B-769E3F4F1333}" vid="{870236D6-DD99-1F4B-B967-FF12F93A980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</TotalTime>
  <Words>993</Words>
  <Application>Microsoft Macintosh PowerPoint</Application>
  <PresentationFormat>On-screen Show (4:3)</PresentationFormat>
  <Paragraphs>184</Paragraphs>
  <Slides>23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Calibri</vt:lpstr>
      <vt:lpstr>Wingdings</vt:lpstr>
      <vt:lpstr>Office Theme</vt:lpstr>
      <vt:lpstr> </vt:lpstr>
      <vt:lpstr> Agenda</vt:lpstr>
      <vt:lpstr>Goals for Building Safety</vt:lpstr>
      <vt:lpstr> State Law and NYC DOE Policies</vt:lpstr>
      <vt:lpstr>Building Response Team (BRT)</vt:lpstr>
      <vt:lpstr> General Response Protocols</vt:lpstr>
      <vt:lpstr>***Shelter-In***  “Attention: This is a Shelter-In" </vt:lpstr>
      <vt:lpstr>Shelter in</vt:lpstr>
      <vt:lpstr>***Hold*** </vt:lpstr>
      <vt:lpstr>***Hold***  </vt:lpstr>
      <vt:lpstr>***Hold*** </vt:lpstr>
      <vt:lpstr>Hold </vt:lpstr>
      <vt:lpstr>***EVACUATE** ANNOUNEMENT OR FIRE ALARM BELLS</vt:lpstr>
      <vt:lpstr>Evacuation</vt:lpstr>
      <vt:lpstr>Blue Evacuation Folders   </vt:lpstr>
      <vt:lpstr> Evacuation Folder &amp; Assembly Cards</vt:lpstr>
      <vt:lpstr>Evacuation off campus</vt:lpstr>
      <vt:lpstr>Reunification Plan</vt:lpstr>
      <vt:lpstr> Lockdown  “Attention: We are now in a Soft/hard Lockdown. Take Proper action”  </vt:lpstr>
      <vt:lpstr>Lock Down</vt:lpstr>
      <vt:lpstr>Missing Student Protocol  And Responding to Door Alarms</vt:lpstr>
      <vt:lpstr> Door Alarms</vt:lpstr>
      <vt:lpstr> Visitor Control Protocols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Microsoft Office User</dc:creator>
  <cp:lastModifiedBy>Microsoft Office User</cp:lastModifiedBy>
  <cp:revision>2</cp:revision>
  <dcterms:created xsi:type="dcterms:W3CDTF">2022-08-16T18:02:44Z</dcterms:created>
  <dcterms:modified xsi:type="dcterms:W3CDTF">2022-08-16T18:27:40Z</dcterms:modified>
</cp:coreProperties>
</file>